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8" r:id="rId3"/>
    <p:sldId id="319" r:id="rId4"/>
    <p:sldId id="323" r:id="rId5"/>
    <p:sldId id="320" r:id="rId6"/>
    <p:sldId id="321" r:id="rId7"/>
    <p:sldId id="335" r:id="rId8"/>
    <p:sldId id="322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3" r:id="rId17"/>
    <p:sldId id="336" r:id="rId18"/>
    <p:sldId id="337" r:id="rId19"/>
    <p:sldId id="331" r:id="rId20"/>
    <p:sldId id="339" r:id="rId21"/>
    <p:sldId id="332" r:id="rId22"/>
    <p:sldId id="338" r:id="rId23"/>
    <p:sldId id="340" r:id="rId24"/>
    <p:sldId id="341" r:id="rId25"/>
    <p:sldId id="342" r:id="rId26"/>
    <p:sldId id="334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>
      <p:cViewPr varScale="1">
        <p:scale>
          <a:sx n="81" d="100"/>
          <a:sy n="81" d="100"/>
        </p:scale>
        <p:origin x="69" y="3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DE5AA-7834-4A46-82E5-C6AE047F92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639C-8401-4212-91FA-918C1E4E6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6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>
              <a:defRPr/>
            </a:pPr>
            <a:fld id="{EAE01C6D-1712-47F1-A55E-CEF1513EC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6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34679-49B8-4600-86B7-877650F13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5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659979-0C31-4C04-A630-F05CDD954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3641-8462-4D5E-B405-9A014A5860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924E-BB1D-46EF-9CD9-9FB89703A9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2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8CDDA-391D-4309-90A2-2F399EF93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96E14-A142-4C87-838A-4E83BEC71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5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9F617-7265-4D84-9D3A-D23A4182DD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6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47BB9-A9E0-418F-963C-9DAEAC596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3007D7-E955-428A-BAF8-B894C0C082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7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Stroomdiagrammen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Algoritmen</a:t>
            </a:r>
            <a:r>
              <a:rPr lang="en-US" dirty="0"/>
              <a:t> met Flow charts</a:t>
            </a: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/>
              <a:t>Type </a:t>
            </a:r>
            <a:r>
              <a:rPr lang="en-US" b="1" dirty="0" err="1"/>
              <a:t>variabele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1680"/>
            <a:ext cx="7620000" cy="4409744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Integer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een geheel getal. Bijvoorbeeld 8 of 1024 of -10.</a:t>
            </a:r>
          </a:p>
          <a:p>
            <a:r>
              <a:rPr lang="nl-NL" b="1" dirty="0"/>
              <a:t>Real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een kommagetal. Bijvoorbeeld 8.5 of -3.14 of 12.0.</a:t>
            </a:r>
          </a:p>
          <a:p>
            <a:r>
              <a:rPr lang="nl-NL" b="1" dirty="0"/>
              <a:t>String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een stuk tekst. Die tekst mag alle tekens bevatten, ook cijfers en bijzondere tekens. Je noteert die tekst tussen dubbele aanhalingstekens. Bijvoorbeeld "abc123" of "12&amp;^_</a:t>
            </a:r>
            <a:r>
              <a:rPr lang="nl-NL" dirty="0" err="1"/>
              <a:t>xyz</a:t>
            </a:r>
            <a:r>
              <a:rPr lang="nl-NL" dirty="0"/>
              <a:t>".</a:t>
            </a:r>
          </a:p>
          <a:p>
            <a:r>
              <a:rPr lang="nl-NL" b="1" dirty="0" err="1"/>
              <a:t>Character</a:t>
            </a:r>
            <a:r>
              <a:rPr lang="nl-NL" b="1" dirty="0"/>
              <a:t>:</a:t>
            </a:r>
          </a:p>
          <a:p>
            <a:pPr lvl="1"/>
            <a:r>
              <a:rPr lang="nl-NL" dirty="0"/>
              <a:t>Dit is één teken. Kan zijn een letter, cijfer of een vreemd teken, zoals !, @, #, $, ^, &amp;, etc.</a:t>
            </a:r>
          </a:p>
          <a:p>
            <a:r>
              <a:rPr lang="nl-NL" b="1" dirty="0" err="1"/>
              <a:t>Boolean</a:t>
            </a:r>
            <a:endParaRPr lang="nl-NL" b="1" dirty="0"/>
          </a:p>
          <a:p>
            <a:pPr lvl="1"/>
            <a:r>
              <a:rPr lang="nl-NL" dirty="0"/>
              <a:t>Dit is een variabele die de waarde TRUE (0) of FALSE (-1) kan bevatten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986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 err="1"/>
              <a:t>Declareren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Toekennen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1680"/>
            <a:ext cx="7620000" cy="4409744"/>
          </a:xfrm>
        </p:spPr>
        <p:txBody>
          <a:bodyPr>
            <a:normAutofit/>
          </a:bodyPr>
          <a:lstStyle/>
          <a:p>
            <a:r>
              <a:rPr lang="nl-NL" dirty="0"/>
              <a:t>Declareer </a:t>
            </a:r>
            <a:r>
              <a:rPr lang="nl-NL" i="1" dirty="0"/>
              <a:t>(</a:t>
            </a:r>
            <a:r>
              <a:rPr lang="nl-NL" b="1" i="1" dirty="0" err="1">
                <a:solidFill>
                  <a:schemeClr val="bg1"/>
                </a:solidFill>
              </a:rPr>
              <a:t>declare</a:t>
            </a:r>
            <a:r>
              <a:rPr lang="nl-NL" i="1" dirty="0"/>
              <a:t>) </a:t>
            </a:r>
            <a:r>
              <a:rPr lang="nl-NL" dirty="0"/>
              <a:t>een </a:t>
            </a:r>
            <a:r>
              <a:rPr lang="nl-NL" dirty="0" err="1"/>
              <a:t>varaiabele</a:t>
            </a:r>
            <a:r>
              <a:rPr lang="nl-NL" dirty="0"/>
              <a:t> door het een naam </a:t>
            </a:r>
            <a:r>
              <a:rPr lang="nl-NL" dirty="0" err="1"/>
              <a:t>tegeven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Dit is het reserveren van geheugen in de computer</a:t>
            </a:r>
          </a:p>
          <a:p>
            <a:pPr lvl="1"/>
            <a:r>
              <a:rPr lang="nl-NL" dirty="0"/>
              <a:t>Je kunt meerdere variabelen van hetzelfde type in één </a:t>
            </a:r>
            <a:r>
              <a:rPr lang="nl-NL" dirty="0" err="1"/>
              <a:t>declare</a:t>
            </a:r>
            <a:r>
              <a:rPr lang="nl-NL" dirty="0"/>
              <a:t>-blok definiëren.</a:t>
            </a:r>
          </a:p>
          <a:p>
            <a:r>
              <a:rPr lang="nl-NL" dirty="0"/>
              <a:t>Toekennen</a:t>
            </a:r>
            <a:r>
              <a:rPr lang="nl-NL" i="1" dirty="0"/>
              <a:t> (</a:t>
            </a:r>
            <a:r>
              <a:rPr lang="nl-NL" b="1" i="1" dirty="0" err="1">
                <a:solidFill>
                  <a:schemeClr val="bg1"/>
                </a:solidFill>
              </a:rPr>
              <a:t>assign</a:t>
            </a:r>
            <a:r>
              <a:rPr lang="nl-NL" i="1" dirty="0"/>
              <a:t>) </a:t>
            </a:r>
            <a:r>
              <a:rPr lang="nl-NL" dirty="0"/>
              <a:t>van een waarde aan een variabele.</a:t>
            </a:r>
          </a:p>
          <a:p>
            <a:pPr lvl="1"/>
            <a:r>
              <a:rPr lang="nl-NL" dirty="0"/>
              <a:t>sla de waarde “Woensdag” op in de variabele </a:t>
            </a:r>
            <a:r>
              <a:rPr lang="nl-NL" dirty="0" err="1"/>
              <a:t>huidigeDag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Dit kan zijn van uit een </a:t>
            </a:r>
            <a:r>
              <a:rPr lang="nl-NL" b="1" dirty="0"/>
              <a:t>expressie</a:t>
            </a:r>
            <a:r>
              <a:rPr lang="nl-NL" dirty="0"/>
              <a:t> (berekening) of van een return-waarde van een </a:t>
            </a:r>
            <a:r>
              <a:rPr lang="nl-NL" b="1" dirty="0"/>
              <a:t>functie-call</a:t>
            </a:r>
            <a:r>
              <a:rPr lang="nl-NL" dirty="0"/>
              <a:t>.</a:t>
            </a:r>
          </a:p>
          <a:p>
            <a:pPr lvl="1"/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995488"/>
            <a:ext cx="3676185" cy="471011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086600" y="2438400"/>
            <a:ext cx="1981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7010400" y="3886200"/>
            <a:ext cx="1676400" cy="493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21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 err="1"/>
              <a:t>Toekennen</a:t>
            </a:r>
            <a:r>
              <a:rPr lang="en-US" b="1" dirty="0"/>
              <a:t> met input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1680"/>
            <a:ext cx="5257800" cy="4409744"/>
          </a:xfrm>
        </p:spPr>
        <p:txBody>
          <a:bodyPr>
            <a:normAutofit/>
          </a:bodyPr>
          <a:lstStyle/>
          <a:p>
            <a:r>
              <a:rPr lang="nl-NL" dirty="0"/>
              <a:t>In het inputblok staat: </a:t>
            </a:r>
            <a:r>
              <a:rPr lang="nl-NL" dirty="0">
                <a:solidFill>
                  <a:srgbClr val="FFFF00"/>
                </a:solidFill>
              </a:rPr>
              <a:t>Input </a:t>
            </a:r>
            <a:r>
              <a:rPr lang="nl-NL" dirty="0" err="1">
                <a:solidFill>
                  <a:srgbClr val="FFFF00"/>
                </a:solidFill>
              </a:rPr>
              <a:t>huidigeDag</a:t>
            </a:r>
            <a:r>
              <a:rPr lang="nl-NL" dirty="0"/>
              <a:t>. </a:t>
            </a:r>
          </a:p>
          <a:p>
            <a:pPr lvl="1"/>
            <a:r>
              <a:rPr lang="nl-NL" dirty="0"/>
              <a:t>Dit betekent: </a:t>
            </a:r>
          </a:p>
          <a:p>
            <a:pPr lvl="2"/>
            <a:r>
              <a:rPr lang="nl-NL" dirty="0"/>
              <a:t>vraag input aan de gebruiker en sla die input op in de variabele met de naam </a:t>
            </a:r>
            <a:r>
              <a:rPr lang="nl-NL" dirty="0" err="1"/>
              <a:t>huidigeDag</a:t>
            </a:r>
            <a:r>
              <a:rPr lang="nl-NL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58340"/>
            <a:ext cx="3417849" cy="467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874" y="5629275"/>
            <a:ext cx="23145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1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 err="1"/>
              <a:t>Gegevens</a:t>
            </a:r>
            <a:r>
              <a:rPr lang="en-US" b="1" dirty="0"/>
              <a:t> </a:t>
            </a:r>
            <a:r>
              <a:rPr lang="en-US" b="1" dirty="0" err="1"/>
              <a:t>combineren</a:t>
            </a:r>
            <a:r>
              <a:rPr lang="en-US" sz="2400" b="1" i="1" dirty="0"/>
              <a:t>, concatenate.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1680"/>
            <a:ext cx="4800600" cy="4409744"/>
          </a:xfrm>
        </p:spPr>
        <p:txBody>
          <a:bodyPr>
            <a:normAutofit/>
          </a:bodyPr>
          <a:lstStyle/>
          <a:p>
            <a:r>
              <a:rPr lang="nl-NL" dirty="0"/>
              <a:t>Je kunt de inhoud van een variabele samenvoegen met andere tekst. Dat gaat met het &amp;-teken:</a:t>
            </a:r>
          </a:p>
          <a:p>
            <a:r>
              <a:rPr lang="nl-NL" b="1" dirty="0">
                <a:solidFill>
                  <a:schemeClr val="bg1"/>
                </a:solidFill>
              </a:rPr>
              <a:t>"Volgens jou is het vandaag " &amp; </a:t>
            </a:r>
            <a:r>
              <a:rPr lang="nl-NL" b="1" dirty="0" err="1">
                <a:solidFill>
                  <a:schemeClr val="bg1"/>
                </a:solidFill>
              </a:rPr>
              <a:t>huidigeDag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33074"/>
            <a:ext cx="3487615" cy="4772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0" y="5410200"/>
            <a:ext cx="3295650" cy="1276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429000" y="3505200"/>
            <a:ext cx="22860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31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 err="1"/>
              <a:t>Rekenen</a:t>
            </a:r>
            <a:r>
              <a:rPr lang="en-US" b="1" dirty="0"/>
              <a:t> met </a:t>
            </a:r>
            <a:r>
              <a:rPr lang="en-US" b="1" dirty="0" err="1"/>
              <a:t>variabelen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0"/>
            <a:ext cx="4800600" cy="3640666"/>
          </a:xfrm>
        </p:spPr>
      </p:pic>
      <p:sp>
        <p:nvSpPr>
          <p:cNvPr id="3" name="Rectangle 2"/>
          <p:cNvSpPr/>
          <p:nvPr/>
        </p:nvSpPr>
        <p:spPr>
          <a:xfrm>
            <a:off x="533400" y="2101334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Operatoren</a:t>
            </a:r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Optellen</a:t>
            </a:r>
            <a:r>
              <a:rPr lang="en-US" dirty="0"/>
              <a:t> met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Aftrekken met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Vermenigvuldigen met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Delen met 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Machtsverheven met ^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871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/>
              <a:t>Good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11680"/>
            <a:ext cx="7924800" cy="4206240"/>
          </a:xfrm>
        </p:spPr>
        <p:txBody>
          <a:bodyPr/>
          <a:lstStyle/>
          <a:p>
            <a:r>
              <a:rPr lang="nl-NL" dirty="0"/>
              <a:t>Sla getallen en berekeningen altijd op in een variabele</a:t>
            </a:r>
          </a:p>
          <a:p>
            <a:r>
              <a:rPr lang="nl-NL" dirty="0"/>
              <a:t>Geef een variabele een naam waaraan je meteen kunt zien wat er in opgeslagen is. </a:t>
            </a:r>
          </a:p>
          <a:p>
            <a:r>
              <a:rPr lang="nl-NL" dirty="0"/>
              <a:t>Declareer alle variabelen aan het begin van je code of diagram.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64886"/>
            <a:ext cx="2667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 err="1"/>
              <a:t>Selectie</a:t>
            </a:r>
            <a:r>
              <a:rPr lang="en-US" sz="2400" b="1" i="1" dirty="0"/>
              <a:t>, if … then… else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11680"/>
            <a:ext cx="7467600" cy="420624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 het kunnen maken van keuzes wordt gebruik gemaakt van de selectie structuur.</a:t>
            </a:r>
          </a:p>
          <a:p>
            <a:r>
              <a:rPr lang="nl-NL" dirty="0"/>
              <a:t>De </a:t>
            </a:r>
            <a:r>
              <a:rPr lang="nl-NL" b="1" i="1" dirty="0">
                <a:solidFill>
                  <a:schemeClr val="bg1"/>
                </a:solidFill>
              </a:rPr>
              <a:t>NEE actie </a:t>
            </a:r>
            <a:r>
              <a:rPr lang="nl-NL" dirty="0"/>
              <a:t>gaat altijd naar links en de </a:t>
            </a:r>
            <a:r>
              <a:rPr lang="nl-NL" b="1" i="1" dirty="0">
                <a:solidFill>
                  <a:schemeClr val="bg1"/>
                </a:solidFill>
              </a:rPr>
              <a:t>JA actie </a:t>
            </a:r>
            <a:r>
              <a:rPr lang="nl-NL" dirty="0"/>
              <a:t>gaat altijd naar rechts bij het selectie symbool.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14" y="1447800"/>
            <a:ext cx="430208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2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 err="1"/>
              <a:t>iteratie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11680"/>
            <a:ext cx="8001000" cy="4206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Voor een herhaling bestaat er namelijk een speciaal blok: een blok voor </a:t>
            </a:r>
            <a:r>
              <a:rPr lang="nl-NL" b="1" dirty="0"/>
              <a:t>iteratie</a:t>
            </a:r>
            <a:r>
              <a:rPr lang="nl-NL" dirty="0"/>
              <a:t> (herhaling). Hiernaast zie je hoe je dat weergeeft in het diagram.</a:t>
            </a:r>
          </a:p>
          <a:p>
            <a:pPr marL="0" indent="0">
              <a:buNone/>
            </a:pPr>
            <a:r>
              <a:rPr lang="nl-NL" dirty="0"/>
              <a:t>Er zijn drie soorten (blokken) voor het maken van lussen;</a:t>
            </a:r>
          </a:p>
          <a:p>
            <a:pPr marL="457200" indent="-457200">
              <a:buAutoNum type="arabicPeriod"/>
            </a:pPr>
            <a:r>
              <a:rPr lang="nl-NL" dirty="0"/>
              <a:t>WHILE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Deze gebruik men wanneer niet bekend is hoeveel keer een codeblok herhaald moet worden, maar wel de criteria (voorwaarde/conditie) wanneer de lus moet stoppen.</a:t>
            </a:r>
          </a:p>
          <a:p>
            <a:pPr marL="457200" indent="-457200">
              <a:buAutoNum type="arabicPeriod"/>
            </a:pPr>
            <a:r>
              <a:rPr lang="nl-NL" dirty="0"/>
              <a:t>FOR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Als men precies weet hoe veel keer een codeblok herhaald moet worden.</a:t>
            </a:r>
          </a:p>
          <a:p>
            <a:pPr marL="457200" indent="-457200">
              <a:buAutoNum type="arabicPeriod"/>
            </a:pPr>
            <a:r>
              <a:rPr lang="nl-NL" dirty="0"/>
              <a:t>DO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IS vergelijkbaar met de </a:t>
            </a:r>
            <a:r>
              <a:rPr lang="nl-NL" dirty="0" err="1"/>
              <a:t>while</a:t>
            </a:r>
            <a:r>
              <a:rPr lang="nl-NL" dirty="0"/>
              <a:t>, alleen wordt het codeblok eerst </a:t>
            </a:r>
            <a:r>
              <a:rPr lang="nl-NL" dirty="0" err="1"/>
              <a:t>uitgevoerden</a:t>
            </a:r>
            <a:r>
              <a:rPr lang="nl-NL" dirty="0"/>
              <a:t> dan pas gecontroleerd of er uitgevoerd mag worden.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DO iteratie moet </a:t>
            </a:r>
            <a:r>
              <a:rPr lang="nl-NL" b="1" dirty="0">
                <a:solidFill>
                  <a:srgbClr val="FF0000"/>
                </a:solidFill>
              </a:rPr>
              <a:t>NIET</a:t>
            </a:r>
            <a:r>
              <a:rPr lang="nl-NL" dirty="0"/>
              <a:t> gebruikt worden om fouten te voorkomen.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538" y="228600"/>
            <a:ext cx="3605462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122BA-88DF-7859-5F04-CF628370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Functies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F851-5AC0-3D03-B4F1-87CD25DED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Functies</a:t>
            </a:r>
            <a:r>
              <a:rPr lang="en-US" dirty="0"/>
              <a:t> zijn </a:t>
            </a:r>
            <a:r>
              <a:rPr lang="en-US" dirty="0" err="1"/>
              <a:t>blokken</a:t>
            </a:r>
            <a:r>
              <a:rPr lang="en-US" dirty="0"/>
              <a:t> code die </a:t>
            </a:r>
            <a:r>
              <a:rPr lang="en-US" dirty="0" err="1"/>
              <a:t>aangroepen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met een naam.</a:t>
            </a:r>
          </a:p>
          <a:p>
            <a:r>
              <a:rPr lang="en-US" dirty="0"/>
              <a:t>De naam van de </a:t>
            </a:r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begint</a:t>
            </a:r>
            <a:r>
              <a:rPr lang="en-US" dirty="0"/>
              <a:t> altijd met een </a:t>
            </a:r>
            <a:r>
              <a:rPr lang="en-US" dirty="0" err="1"/>
              <a:t>hoofdletter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elk </a:t>
            </a:r>
            <a:r>
              <a:rPr lang="en-US" dirty="0" err="1"/>
              <a:t>volgend</a:t>
            </a:r>
            <a:r>
              <a:rPr lang="en-US" dirty="0"/>
              <a:t> word in de naam </a:t>
            </a:r>
            <a:r>
              <a:rPr lang="en-US" dirty="0" err="1"/>
              <a:t>begint</a:t>
            </a:r>
            <a:r>
              <a:rPr lang="en-US" dirty="0"/>
              <a:t> ook met een </a:t>
            </a:r>
            <a:r>
              <a:rPr lang="en-US" dirty="0" err="1"/>
              <a:t>hoofdletter</a:t>
            </a:r>
            <a:r>
              <a:rPr lang="en-US" dirty="0"/>
              <a:t>.</a:t>
            </a:r>
          </a:p>
          <a:p>
            <a:r>
              <a:rPr lang="en-US" dirty="0" err="1"/>
              <a:t>Functies</a:t>
            </a:r>
            <a:r>
              <a:rPr lang="en-US" dirty="0"/>
              <a:t> kunnen </a:t>
            </a:r>
            <a:r>
              <a:rPr lang="en-US" dirty="0" err="1"/>
              <a:t>nul</a:t>
            </a:r>
            <a:r>
              <a:rPr lang="en-US" dirty="0"/>
              <a:t>, </a:t>
            </a:r>
            <a:r>
              <a:rPr lang="en-US" dirty="0" err="1"/>
              <a:t>één</a:t>
            </a:r>
            <a:r>
              <a:rPr lang="en-US" dirty="0"/>
              <a:t> of meerdere </a:t>
            </a:r>
            <a:r>
              <a:rPr lang="en-US" b="1" dirty="0">
                <a:solidFill>
                  <a:srgbClr val="002060"/>
                </a:solidFill>
              </a:rPr>
              <a:t>parameters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hebben. </a:t>
            </a:r>
          </a:p>
          <a:p>
            <a:pPr lvl="1"/>
            <a:r>
              <a:rPr lang="en-US" dirty="0"/>
              <a:t>Dit zijn dan </a:t>
            </a:r>
            <a:r>
              <a:rPr lang="en-US" dirty="0" err="1"/>
              <a:t>waarden</a:t>
            </a:r>
            <a:r>
              <a:rPr lang="en-US" dirty="0"/>
              <a:t> of </a:t>
            </a:r>
            <a:r>
              <a:rPr lang="en-US" dirty="0" err="1"/>
              <a:t>variabelen</a:t>
            </a:r>
            <a:r>
              <a:rPr lang="en-US" dirty="0"/>
              <a:t> die bij de </a:t>
            </a:r>
            <a:r>
              <a:rPr lang="en-US" dirty="0" err="1"/>
              <a:t>aanroep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meegegeven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functie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Meestal </a:t>
            </a:r>
            <a:r>
              <a:rPr lang="en-US" dirty="0" err="1"/>
              <a:t>worden</a:t>
            </a:r>
            <a:r>
              <a:rPr lang="en-US" dirty="0"/>
              <a:t> deze parameter </a:t>
            </a:r>
            <a:r>
              <a:rPr lang="en-US" dirty="0" err="1"/>
              <a:t>variabele-namen</a:t>
            </a:r>
            <a:r>
              <a:rPr lang="en-US" dirty="0"/>
              <a:t> </a:t>
            </a:r>
            <a:r>
              <a:rPr lang="en-US" dirty="0" err="1"/>
              <a:t>begonnen</a:t>
            </a:r>
            <a:r>
              <a:rPr lang="en-US" dirty="0"/>
              <a:t> met </a:t>
            </a:r>
            <a:r>
              <a:rPr lang="en-US" i="1" dirty="0" err="1">
                <a:solidFill>
                  <a:srgbClr val="002060"/>
                </a:solidFill>
              </a:rPr>
              <a:t>arg</a:t>
            </a:r>
            <a:r>
              <a:rPr lang="en-US" dirty="0"/>
              <a:t> (</a:t>
            </a:r>
            <a:r>
              <a:rPr lang="en-US" i="1" dirty="0">
                <a:solidFill>
                  <a:srgbClr val="FFC000"/>
                </a:solidFill>
              </a:rPr>
              <a:t>argument</a:t>
            </a:r>
            <a:r>
              <a:rPr lang="en-US" dirty="0"/>
              <a:t>) of </a:t>
            </a:r>
            <a:r>
              <a:rPr lang="en-US" i="1" dirty="0">
                <a:solidFill>
                  <a:srgbClr val="002060"/>
                </a:solidFill>
              </a:rPr>
              <a:t>par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FFC000"/>
                </a:solidFill>
              </a:rPr>
              <a:t>parameter</a:t>
            </a:r>
            <a:r>
              <a:rPr lang="en-US" dirty="0"/>
              <a:t>) , bijvoorbeeld </a:t>
            </a:r>
            <a:r>
              <a:rPr lang="en-US" i="1" dirty="0" err="1">
                <a:solidFill>
                  <a:srgbClr val="FFC000"/>
                </a:solidFill>
              </a:rPr>
              <a:t>argLijst</a:t>
            </a:r>
            <a:r>
              <a:rPr lang="en-US" dirty="0"/>
              <a:t> of </a:t>
            </a:r>
            <a:r>
              <a:rPr lang="en-US" i="1" dirty="0" err="1">
                <a:solidFill>
                  <a:srgbClr val="FFC000"/>
                </a:solidFill>
              </a:rPr>
              <a:t>parLijst</a:t>
            </a:r>
            <a:r>
              <a:rPr lang="en-US" dirty="0"/>
              <a:t>. Om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geven </a:t>
            </a:r>
            <a:r>
              <a:rPr lang="en-US" dirty="0" err="1"/>
              <a:t>dat</a:t>
            </a:r>
            <a:r>
              <a:rPr lang="en-US" dirty="0"/>
              <a:t> het om een </a:t>
            </a:r>
            <a:r>
              <a:rPr lang="en-US" dirty="0" err="1"/>
              <a:t>meegegeven</a:t>
            </a:r>
            <a:r>
              <a:rPr lang="en-US" dirty="0"/>
              <a:t> waarde </a:t>
            </a:r>
            <a:r>
              <a:rPr lang="en-US" dirty="0" err="1"/>
              <a:t>gaat</a:t>
            </a:r>
            <a:r>
              <a:rPr lang="en-US" dirty="0"/>
              <a:t>.</a:t>
            </a:r>
          </a:p>
          <a:p>
            <a:r>
              <a:rPr lang="en-US" dirty="0" err="1"/>
              <a:t>Functies</a:t>
            </a:r>
            <a:r>
              <a:rPr lang="en-US" dirty="0"/>
              <a:t> kunnen ook een </a:t>
            </a:r>
            <a:r>
              <a:rPr lang="en-US" b="1" dirty="0">
                <a:solidFill>
                  <a:srgbClr val="002060"/>
                </a:solidFill>
              </a:rPr>
              <a:t>return</a:t>
            </a:r>
            <a:r>
              <a:rPr lang="en-US" dirty="0"/>
              <a:t> waarde hebben.</a:t>
            </a:r>
          </a:p>
          <a:p>
            <a:pPr lvl="1"/>
            <a:r>
              <a:rPr lang="en-US" dirty="0"/>
              <a:t>Dit is een waarde die terug </a:t>
            </a:r>
            <a:r>
              <a:rPr lang="en-US" dirty="0" err="1"/>
              <a:t>wordt</a:t>
            </a:r>
            <a:r>
              <a:rPr lang="en-US" dirty="0"/>
              <a:t> gestuurd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programmadeel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heeft </a:t>
            </a:r>
            <a:r>
              <a:rPr lang="en-US" dirty="0" err="1"/>
              <a:t>aangeroepen</a:t>
            </a:r>
            <a:r>
              <a:rPr lang="en-US" dirty="0"/>
              <a:t>.</a:t>
            </a:r>
          </a:p>
          <a:p>
            <a:r>
              <a:rPr lang="en-US" dirty="0" err="1"/>
              <a:t>Functies</a:t>
            </a:r>
            <a:r>
              <a:rPr lang="en-US" dirty="0"/>
              <a:t> kunnen op twee </a:t>
            </a:r>
            <a:r>
              <a:rPr lang="en-US" dirty="0" err="1"/>
              <a:t>manieren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aangeroep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Doormiddel</a:t>
            </a:r>
            <a:r>
              <a:rPr lang="en-US" dirty="0"/>
              <a:t> van een </a:t>
            </a:r>
            <a:r>
              <a:rPr lang="en-US" b="1" dirty="0">
                <a:solidFill>
                  <a:srgbClr val="002060"/>
                </a:solidFill>
              </a:rPr>
              <a:t>Call-</a:t>
            </a:r>
            <a:r>
              <a:rPr lang="en-US" b="1" dirty="0" err="1">
                <a:solidFill>
                  <a:srgbClr val="002060"/>
                </a:solidFill>
              </a:rPr>
              <a:t>blok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In een </a:t>
            </a:r>
            <a:r>
              <a:rPr lang="en-US" b="1" dirty="0">
                <a:solidFill>
                  <a:srgbClr val="002060"/>
                </a:solidFill>
              </a:rPr>
              <a:t>Assign-</a:t>
            </a:r>
            <a:r>
              <a:rPr lang="en-US" b="1" dirty="0" err="1">
                <a:solidFill>
                  <a:srgbClr val="002060"/>
                </a:solidFill>
              </a:rPr>
              <a:t>blok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/>
              <a:t>Taken = Procedures-</a:t>
            </a:r>
            <a:r>
              <a:rPr lang="en-US" b="1" dirty="0" err="1"/>
              <a:t>functies</a:t>
            </a:r>
            <a:r>
              <a:rPr lang="en-US" b="1" dirty="0"/>
              <a:t>-methods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11680"/>
            <a:ext cx="6934200" cy="4206240"/>
          </a:xfrm>
        </p:spPr>
        <p:txBody>
          <a:bodyPr/>
          <a:lstStyle/>
          <a:p>
            <a:r>
              <a:rPr lang="en-US" dirty="0" err="1"/>
              <a:t>Programmas</a:t>
            </a:r>
            <a:r>
              <a:rPr lang="en-US" dirty="0"/>
              <a:t> kunnen </a:t>
            </a:r>
            <a:r>
              <a:rPr lang="en-US" dirty="0" err="1"/>
              <a:t>verdeeld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over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taken</a:t>
            </a:r>
          </a:p>
          <a:p>
            <a:pPr lvl="1"/>
            <a:r>
              <a:rPr lang="en-US" dirty="0"/>
              <a:t>Bij imperative </a:t>
            </a:r>
            <a:r>
              <a:rPr lang="en-US" dirty="0" err="1"/>
              <a:t>talen</a:t>
            </a:r>
            <a:r>
              <a:rPr lang="en-US" dirty="0"/>
              <a:t> zijn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procedures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functies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Bij OOP </a:t>
            </a:r>
            <a:r>
              <a:rPr lang="en-US" dirty="0" err="1"/>
              <a:t>talen</a:t>
            </a:r>
            <a:r>
              <a:rPr lang="en-US" dirty="0"/>
              <a:t> zijn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methods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functies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Structuur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leesbaarheid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Structuur</a:t>
            </a:r>
            <a:r>
              <a:rPr lang="en-US" dirty="0">
                <a:solidFill>
                  <a:schemeClr val="tx2"/>
                </a:solidFill>
              </a:rPr>
              <a:t> van een procedure, </a:t>
            </a:r>
            <a:r>
              <a:rPr lang="en-US" dirty="0" err="1">
                <a:solidFill>
                  <a:schemeClr val="tx2"/>
                </a:solidFill>
              </a:rPr>
              <a:t>functie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en</a:t>
            </a:r>
            <a:r>
              <a:rPr lang="en-US" dirty="0">
                <a:solidFill>
                  <a:schemeClr val="tx2"/>
                </a:solidFill>
              </a:rPr>
              <a:t> method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Naam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Aanroep</a:t>
            </a:r>
            <a:r>
              <a:rPr lang="en-US" dirty="0">
                <a:solidFill>
                  <a:schemeClr val="tx2"/>
                </a:solidFill>
              </a:rPr>
              <a:t> parameters/</a:t>
            </a:r>
            <a:r>
              <a:rPr lang="en-US" dirty="0" err="1">
                <a:solidFill>
                  <a:schemeClr val="tx2"/>
                </a:solidFill>
              </a:rPr>
              <a:t>argumenten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Teruggeef</a:t>
            </a:r>
            <a:r>
              <a:rPr lang="en-US" dirty="0">
                <a:solidFill>
                  <a:schemeClr val="tx2"/>
                </a:solidFill>
              </a:rPr>
              <a:t>/Return </a:t>
            </a:r>
            <a:r>
              <a:rPr lang="en-US" dirty="0" err="1">
                <a:solidFill>
                  <a:schemeClr val="tx2"/>
                </a:solidFill>
              </a:rPr>
              <a:t>waarden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77" y="1981200"/>
            <a:ext cx="477952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/>
          <a:lstStyle/>
          <a:p>
            <a:pPr eaLnBrk="1" hangingPunct="1"/>
            <a:r>
              <a:rPr lang="en-US" dirty="0"/>
              <a:t>Wat een computer </a:t>
            </a:r>
            <a:r>
              <a:rPr lang="en-US" dirty="0" err="1"/>
              <a:t>doet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1680"/>
            <a:ext cx="5486400" cy="4206240"/>
          </a:xfrm>
        </p:spPr>
        <p:txBody>
          <a:bodyPr/>
          <a:lstStyle/>
          <a:p>
            <a:r>
              <a:rPr lang="nl-NL" sz="2400" dirty="0"/>
              <a:t>Een computer doet drie dingen:</a:t>
            </a:r>
          </a:p>
          <a:p>
            <a:pPr marL="685800" lvl="1" indent="-457200">
              <a:buFont typeface="+mj-lt"/>
              <a:buAutoNum type="arabicPeriod"/>
            </a:pPr>
            <a:r>
              <a:rPr lang="nl-NL" dirty="0"/>
              <a:t>Invoer (</a:t>
            </a:r>
            <a:r>
              <a:rPr lang="nl-NL" b="1" i="1" dirty="0">
                <a:solidFill>
                  <a:schemeClr val="bg1"/>
                </a:solidFill>
              </a:rPr>
              <a:t>input</a:t>
            </a:r>
            <a:r>
              <a:rPr lang="nl-NL" dirty="0"/>
              <a:t>) vragen</a:t>
            </a:r>
          </a:p>
          <a:p>
            <a:pPr marL="685800" lvl="1" indent="-457200">
              <a:buFont typeface="+mj-lt"/>
              <a:buAutoNum type="arabicPeriod"/>
            </a:pPr>
            <a:r>
              <a:rPr lang="nl-NL" dirty="0"/>
              <a:t>Gegevens (</a:t>
            </a:r>
            <a:r>
              <a:rPr lang="nl-NL" b="1" i="1" dirty="0">
                <a:solidFill>
                  <a:schemeClr val="bg1"/>
                </a:solidFill>
              </a:rPr>
              <a:t>data</a:t>
            </a:r>
            <a:r>
              <a:rPr lang="nl-NL" dirty="0"/>
              <a:t>) verwerken  (</a:t>
            </a:r>
            <a:r>
              <a:rPr lang="nl-NL" b="1" i="1" dirty="0">
                <a:solidFill>
                  <a:schemeClr val="bg1"/>
                </a:solidFill>
              </a:rPr>
              <a:t>processing</a:t>
            </a:r>
            <a:r>
              <a:rPr lang="nl-NL" dirty="0"/>
              <a:t>)</a:t>
            </a:r>
          </a:p>
          <a:p>
            <a:pPr marL="685800" lvl="1" indent="-457200">
              <a:buFont typeface="+mj-lt"/>
              <a:buAutoNum type="arabicPeriod"/>
            </a:pPr>
            <a:r>
              <a:rPr lang="nl-NL" dirty="0"/>
              <a:t>Uitvoer (</a:t>
            </a:r>
            <a:r>
              <a:rPr lang="nl-NL" b="1" i="1" dirty="0">
                <a:solidFill>
                  <a:schemeClr val="bg1"/>
                </a:solidFill>
              </a:rPr>
              <a:t>output</a:t>
            </a:r>
            <a:r>
              <a:rPr lang="nl-NL" dirty="0"/>
              <a:t>) geven</a:t>
            </a:r>
          </a:p>
        </p:txBody>
      </p:sp>
      <p:sp>
        <p:nvSpPr>
          <p:cNvPr id="2" name="AutoShape 2" descr="Image result for invoer verwerking uitvoer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92" y="2572338"/>
            <a:ext cx="4500808" cy="337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/>
              <a:t>Assign-</a:t>
            </a:r>
            <a:r>
              <a:rPr lang="en-US" b="1" dirty="0" err="1"/>
              <a:t>functie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11680"/>
            <a:ext cx="4572000" cy="4206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De functie wordt aangeroepen in een </a:t>
            </a:r>
            <a:r>
              <a:rPr lang="nl-NL" b="1" dirty="0" err="1">
                <a:solidFill>
                  <a:srgbClr val="002060"/>
                </a:solidFill>
              </a:rPr>
              <a:t>assign</a:t>
            </a:r>
            <a:r>
              <a:rPr lang="nl-NL" b="1" dirty="0">
                <a:solidFill>
                  <a:srgbClr val="002060"/>
                </a:solidFill>
              </a:rPr>
              <a:t>-blok</a:t>
            </a:r>
            <a:r>
              <a:rPr lang="nl-NL" dirty="0"/>
              <a:t> en krijgt als parameter </a:t>
            </a:r>
            <a:r>
              <a:rPr lang="nl-NL" b="1" i="1" dirty="0">
                <a:solidFill>
                  <a:schemeClr val="bg1"/>
                </a:solidFill>
              </a:rPr>
              <a:t>totaalprijs</a:t>
            </a:r>
            <a:r>
              <a:rPr lang="nl-NL" dirty="0"/>
              <a:t> mee.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 functie gaat aan het werk en geeft een getal (de korting) als </a:t>
            </a:r>
            <a:r>
              <a:rPr lang="nl-NL" b="1" dirty="0">
                <a:solidFill>
                  <a:srgbClr val="002060"/>
                </a:solidFill>
              </a:rPr>
              <a:t>return-waarde</a:t>
            </a:r>
            <a:r>
              <a:rPr lang="nl-NL" dirty="0"/>
              <a:t> terug.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Dat resultaat wordt opgeslagen in de variabele met de naam </a:t>
            </a:r>
            <a:r>
              <a:rPr lang="nl-NL" b="1" dirty="0">
                <a:solidFill>
                  <a:srgbClr val="FFC000"/>
                </a:solidFill>
              </a:rPr>
              <a:t>korting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b="1" i="1" dirty="0">
                <a:solidFill>
                  <a:srgbClr val="FFC000"/>
                </a:solidFill>
              </a:rPr>
              <a:t>Korting</a:t>
            </a:r>
            <a:r>
              <a:rPr lang="nl-NL" dirty="0"/>
              <a:t> = </a:t>
            </a:r>
            <a:r>
              <a:rPr lang="nl-NL" dirty="0" err="1"/>
              <a:t>bepaalKorting</a:t>
            </a:r>
            <a:r>
              <a:rPr lang="nl-NL" dirty="0"/>
              <a:t>(</a:t>
            </a:r>
            <a:r>
              <a:rPr lang="nl-NL" b="1" i="1" dirty="0" err="1">
                <a:solidFill>
                  <a:schemeClr val="bg1"/>
                </a:solidFill>
              </a:rPr>
              <a:t>totaalPrijs</a:t>
            </a:r>
            <a:r>
              <a:rPr lang="nl-NL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84176"/>
            <a:ext cx="3262198" cy="6573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914" y="1447800"/>
            <a:ext cx="4302086" cy="5410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00600" y="2971800"/>
            <a:ext cx="12192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00600" y="2133600"/>
            <a:ext cx="0" cy="19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2EF4D2-C0C9-31BC-57DD-E349B73CC5FB}"/>
              </a:ext>
            </a:extLst>
          </p:cNvPr>
          <p:cNvCxnSpPr/>
          <p:nvPr/>
        </p:nvCxnSpPr>
        <p:spPr>
          <a:xfrm>
            <a:off x="2057400" y="4038600"/>
            <a:ext cx="71628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7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/>
              <a:t>Call-</a:t>
            </a:r>
            <a:r>
              <a:rPr lang="en-US" b="1" dirty="0" err="1"/>
              <a:t>functie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11680"/>
            <a:ext cx="3810000" cy="4206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De functie </a:t>
            </a:r>
            <a:r>
              <a:rPr lang="nl-NL" b="1" dirty="0" err="1">
                <a:solidFill>
                  <a:srgbClr val="002060"/>
                </a:solidFill>
              </a:rPr>
              <a:t>ToonLijst</a:t>
            </a:r>
            <a:r>
              <a:rPr lang="nl-NL" dirty="0"/>
              <a:t> wordt aangeroepen met een </a:t>
            </a:r>
            <a:r>
              <a:rPr lang="nl-NL" b="1" dirty="0">
                <a:solidFill>
                  <a:srgbClr val="002060"/>
                </a:solidFill>
              </a:rPr>
              <a:t>Call-blok</a:t>
            </a:r>
            <a:r>
              <a:rPr lang="nl-NL" dirty="0"/>
              <a:t> en krijgt als parameter </a:t>
            </a:r>
            <a:r>
              <a:rPr lang="nl-NL" b="1" i="1" dirty="0">
                <a:solidFill>
                  <a:schemeClr val="bg1"/>
                </a:solidFill>
              </a:rPr>
              <a:t>Lijst</a:t>
            </a:r>
            <a:r>
              <a:rPr lang="nl-NL" dirty="0"/>
              <a:t> mee.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 functie kan met een Call-blok worden aangeroepen daar het </a:t>
            </a:r>
            <a:r>
              <a:rPr lang="nl-NL" b="1" dirty="0">
                <a:solidFill>
                  <a:srgbClr val="FFC000"/>
                </a:solidFill>
              </a:rPr>
              <a:t>géén</a:t>
            </a:r>
            <a:r>
              <a:rPr lang="nl-NL" dirty="0"/>
              <a:t> return waarde heeft.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60243-D283-562C-82FF-6C9D6050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03" y="1800208"/>
            <a:ext cx="3278197" cy="5057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3CD7F5-A6DE-70C9-A378-039BBBE78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792935"/>
            <a:ext cx="4656557" cy="51391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A39DAC-3AC7-721B-8A9C-419A222FADD3}"/>
              </a:ext>
            </a:extLst>
          </p:cNvPr>
          <p:cNvCxnSpPr/>
          <p:nvPr/>
        </p:nvCxnSpPr>
        <p:spPr>
          <a:xfrm>
            <a:off x="3657600" y="2667000"/>
            <a:ext cx="1295400" cy="2398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C6B4DA-64B8-92F9-1CBA-FF9596F12EB6}"/>
              </a:ext>
            </a:extLst>
          </p:cNvPr>
          <p:cNvCxnSpPr>
            <a:cxnSpLocks/>
          </p:cNvCxnSpPr>
          <p:nvPr/>
        </p:nvCxnSpPr>
        <p:spPr>
          <a:xfrm>
            <a:off x="1524000" y="4648200"/>
            <a:ext cx="6934200" cy="1925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627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9BC7-B319-182B-34E6-D4470A8C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recursie-</a:t>
            </a:r>
            <a:r>
              <a:rPr lang="en-US" dirty="0" err="1"/>
              <a:t>Functies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34803-07B8-D4D9-7976-831BFEC3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2011680"/>
            <a:ext cx="3962399" cy="42062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Er is een </a:t>
            </a:r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om </a:t>
            </a:r>
            <a:r>
              <a:rPr lang="en-US" b="1" dirty="0" err="1">
                <a:solidFill>
                  <a:srgbClr val="002060"/>
                </a:solidFill>
              </a:rPr>
              <a:t>iteraties</a:t>
            </a:r>
            <a:r>
              <a:rPr lang="en-US" dirty="0"/>
              <a:t> (</a:t>
            </a:r>
            <a:r>
              <a:rPr lang="en-US" i="1" dirty="0" err="1"/>
              <a:t>herhalingen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maken. </a:t>
            </a:r>
          </a:p>
          <a:p>
            <a:r>
              <a:rPr lang="en-US" dirty="0"/>
              <a:t>Recursie</a:t>
            </a:r>
          </a:p>
          <a:p>
            <a:pPr lvl="1"/>
            <a:r>
              <a:rPr lang="en-US" dirty="0"/>
              <a:t>Hier </a:t>
            </a:r>
            <a:r>
              <a:rPr lang="en-US" dirty="0" err="1"/>
              <a:t>wordt</a:t>
            </a:r>
            <a:r>
              <a:rPr lang="en-US" dirty="0"/>
              <a:t> er gebruikt gemaakt van een </a:t>
            </a:r>
            <a:r>
              <a:rPr lang="en-US" dirty="0" err="1"/>
              <a:t>functie</a:t>
            </a:r>
            <a:r>
              <a:rPr lang="en-US" dirty="0"/>
              <a:t> die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</a:t>
            </a:r>
            <a:r>
              <a:rPr lang="en-US" dirty="0" err="1"/>
              <a:t>aanroepen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de </a:t>
            </a:r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dient</a:t>
            </a:r>
            <a:r>
              <a:rPr lang="en-US" dirty="0"/>
              <a:t> er een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zijn die het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aanroepen</a:t>
            </a:r>
            <a:r>
              <a:rPr lang="en-US" dirty="0"/>
              <a:t> </a:t>
            </a:r>
            <a:r>
              <a:rPr lang="en-US" dirty="0" err="1"/>
              <a:t>stopt</a:t>
            </a:r>
            <a:r>
              <a:rPr lang="en-US" dirty="0"/>
              <a:t> (</a:t>
            </a:r>
            <a:r>
              <a:rPr lang="en-US" i="1" dirty="0" err="1">
                <a:solidFill>
                  <a:srgbClr val="FFC000"/>
                </a:solidFill>
              </a:rPr>
              <a:t>voorwaarde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Recursieve</a:t>
            </a:r>
            <a:r>
              <a:rPr lang="en-US" dirty="0"/>
              <a:t> </a:t>
            </a:r>
            <a:r>
              <a:rPr lang="en-US" dirty="0" err="1"/>
              <a:t>functies</a:t>
            </a:r>
            <a:r>
              <a:rPr lang="en-US" dirty="0"/>
              <a:t> hebben altijd een </a:t>
            </a:r>
            <a:r>
              <a:rPr lang="en-US" b="1" dirty="0">
                <a:solidFill>
                  <a:srgbClr val="002060"/>
                </a:solidFill>
              </a:rPr>
              <a:t>return-waarde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16A65-3F3F-CCCE-76E8-7B53DA59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03" y="1794729"/>
            <a:ext cx="2849098" cy="5065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E4BF1-A961-28B4-2043-1A59AD42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320" y="1792936"/>
            <a:ext cx="4830637" cy="50650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C85DB5-841E-2EE8-18AA-A4916AAAFAAE}"/>
              </a:ext>
            </a:extLst>
          </p:cNvPr>
          <p:cNvCxnSpPr/>
          <p:nvPr/>
        </p:nvCxnSpPr>
        <p:spPr>
          <a:xfrm>
            <a:off x="3276600" y="3657600"/>
            <a:ext cx="5105400" cy="14074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16AF24-C342-2C11-13CE-620F5A2D472B}"/>
              </a:ext>
            </a:extLst>
          </p:cNvPr>
          <p:cNvCxnSpPr>
            <a:cxnSpLocks/>
          </p:cNvCxnSpPr>
          <p:nvPr/>
        </p:nvCxnSpPr>
        <p:spPr>
          <a:xfrm>
            <a:off x="3962400" y="4580076"/>
            <a:ext cx="58202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EBA39E-DC5F-BCFF-64C0-96B090AA4E5C}"/>
              </a:ext>
            </a:extLst>
          </p:cNvPr>
          <p:cNvCxnSpPr>
            <a:cxnSpLocks/>
          </p:cNvCxnSpPr>
          <p:nvPr/>
        </p:nvCxnSpPr>
        <p:spPr>
          <a:xfrm>
            <a:off x="3200400" y="5500294"/>
            <a:ext cx="5887122" cy="9363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4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7A66-3289-8CA7-0A5A-0833319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27C1-65A1-AFFE-7E60-E890BF1D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6172200" cy="4206240"/>
          </a:xfrm>
        </p:spPr>
        <p:txBody>
          <a:bodyPr/>
          <a:lstStyle/>
          <a:p>
            <a:r>
              <a:rPr lang="en-US" dirty="0"/>
              <a:t>Array</a:t>
            </a:r>
          </a:p>
          <a:p>
            <a:pPr lvl="1"/>
            <a:r>
              <a:rPr lang="en-US" dirty="0" err="1"/>
              <a:t>Eén</a:t>
            </a:r>
            <a:r>
              <a:rPr lang="en-US" dirty="0"/>
              <a:t> </a:t>
            </a:r>
            <a:r>
              <a:rPr lang="en-US" dirty="0" err="1"/>
              <a:t>variabele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maar </a:t>
            </a:r>
            <a:r>
              <a:rPr lang="en-US" b="1" dirty="0" err="1">
                <a:solidFill>
                  <a:srgbClr val="002060"/>
                </a:solidFill>
              </a:rPr>
              <a:t>één</a:t>
            </a:r>
            <a:r>
              <a:rPr lang="en-US" b="1" dirty="0">
                <a:solidFill>
                  <a:srgbClr val="002060"/>
                </a:solidFill>
              </a:rPr>
              <a:t> waarde</a:t>
            </a:r>
            <a:r>
              <a:rPr lang="en-US" dirty="0"/>
              <a:t> </a:t>
            </a:r>
            <a:r>
              <a:rPr lang="en-US" dirty="0" err="1"/>
              <a:t>bevatten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Een array is een </a:t>
            </a:r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vorm</a:t>
            </a:r>
            <a:r>
              <a:rPr lang="en-US" dirty="0"/>
              <a:t> van een </a:t>
            </a:r>
            <a:r>
              <a:rPr lang="en-US" dirty="0" err="1"/>
              <a:t>variabele</a:t>
            </a:r>
            <a:r>
              <a:rPr lang="en-US" dirty="0"/>
              <a:t> die </a:t>
            </a:r>
            <a:r>
              <a:rPr lang="en-US" b="1" dirty="0">
                <a:solidFill>
                  <a:srgbClr val="002060"/>
                </a:solidFill>
              </a:rPr>
              <a:t>meerdere </a:t>
            </a:r>
            <a:r>
              <a:rPr lang="en-US" b="1" dirty="0" err="1">
                <a:solidFill>
                  <a:srgbClr val="002060"/>
                </a:solidFill>
              </a:rPr>
              <a:t>waarden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bevatten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Een array heeft meerdere </a:t>
            </a:r>
            <a:r>
              <a:rPr lang="en-US" dirty="0" err="1"/>
              <a:t>elementen</a:t>
            </a:r>
            <a:r>
              <a:rPr lang="en-US" dirty="0"/>
              <a:t>, die </a:t>
            </a:r>
            <a:r>
              <a:rPr lang="en-US" dirty="0" err="1"/>
              <a:t>doormiddel</a:t>
            </a:r>
            <a:r>
              <a:rPr lang="en-US" dirty="0"/>
              <a:t> van een </a:t>
            </a:r>
            <a:r>
              <a:rPr lang="en-US" b="1" dirty="0">
                <a:solidFill>
                  <a:srgbClr val="002060"/>
                </a:solidFill>
              </a:rPr>
              <a:t>index</a:t>
            </a:r>
            <a:r>
              <a:rPr lang="en-US" dirty="0"/>
              <a:t> </a:t>
            </a:r>
            <a:r>
              <a:rPr lang="en-US" dirty="0" err="1"/>
              <a:t>bereikt</a:t>
            </a:r>
            <a:r>
              <a:rPr lang="en-US" dirty="0"/>
              <a:t> kunnen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Elke index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een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variabele</a:t>
            </a:r>
            <a:r>
              <a:rPr lang="en-US" dirty="0"/>
              <a:t> gezien </a:t>
            </a:r>
            <a:r>
              <a:rPr lang="en-US" dirty="0" err="1"/>
              <a:t>worden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Een array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doormiddel</a:t>
            </a:r>
            <a:r>
              <a:rPr lang="en-US" dirty="0"/>
              <a:t> van een </a:t>
            </a:r>
            <a:r>
              <a:rPr lang="en-US" dirty="0" err="1"/>
              <a:t>lus</a:t>
            </a:r>
            <a:r>
              <a:rPr lang="en-US" dirty="0"/>
              <a:t> </a:t>
            </a:r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doorlopen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door de index </a:t>
            </a:r>
            <a:r>
              <a:rPr lang="en-US" dirty="0" err="1"/>
              <a:t>iedere</a:t>
            </a:r>
            <a:r>
              <a:rPr lang="en-US" dirty="0"/>
              <a:t> keer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verhogen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B7DF8-962E-12AE-A8B6-22549952B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11" y="1828795"/>
            <a:ext cx="5772989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CA52F2-DED0-863D-B810-C1648CAA1812}"/>
              </a:ext>
            </a:extLst>
          </p:cNvPr>
          <p:cNvSpPr txBox="1"/>
          <p:nvPr/>
        </p:nvSpPr>
        <p:spPr>
          <a:xfrm>
            <a:off x="67818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3E21F-5085-DE4F-5D39-2075947AEA3A}"/>
              </a:ext>
            </a:extLst>
          </p:cNvPr>
          <p:cNvSpPr txBox="1"/>
          <p:nvPr/>
        </p:nvSpPr>
        <p:spPr>
          <a:xfrm>
            <a:off x="8686801" y="43416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nr[0]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DF7BF-6009-9F1D-3745-BEDF34140A51}"/>
              </a:ext>
            </a:extLst>
          </p:cNvPr>
          <p:cNvSpPr txBox="1"/>
          <p:nvPr/>
        </p:nvSpPr>
        <p:spPr>
          <a:xfrm>
            <a:off x="6705600" y="365760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nr[index]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9E9EA-6939-5572-2066-AB52C3BD9B7D}"/>
              </a:ext>
            </a:extLst>
          </p:cNvPr>
          <p:cNvSpPr txBox="1"/>
          <p:nvPr/>
        </p:nvSpPr>
        <p:spPr>
          <a:xfrm>
            <a:off x="9324332" y="43617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nr[1]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276FC-0A77-4E08-38F8-24D59DC55BA7}"/>
              </a:ext>
            </a:extLst>
          </p:cNvPr>
          <p:cNvSpPr txBox="1"/>
          <p:nvPr/>
        </p:nvSpPr>
        <p:spPr>
          <a:xfrm>
            <a:off x="9906000" y="43416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nr[2]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1549CA-9D8C-2085-8239-8E0B8B35BA96}"/>
              </a:ext>
            </a:extLst>
          </p:cNvPr>
          <p:cNvSpPr txBox="1"/>
          <p:nvPr/>
        </p:nvSpPr>
        <p:spPr>
          <a:xfrm>
            <a:off x="10556979" y="435842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nr[3]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918B75-7D99-731B-EB13-82D94B7D9006}"/>
              </a:ext>
            </a:extLst>
          </p:cNvPr>
          <p:cNvSpPr txBox="1"/>
          <p:nvPr/>
        </p:nvSpPr>
        <p:spPr>
          <a:xfrm>
            <a:off x="11207958" y="435506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nr[4]</a:t>
            </a:r>
          </a:p>
        </p:txBody>
      </p:sp>
    </p:spTree>
    <p:extLst>
      <p:ext uri="{BB962C8B-B14F-4D97-AF65-F5344CB8AC3E}">
        <p14:creationId xmlns:p14="http://schemas.microsoft.com/office/powerpoint/2010/main" val="381366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7A66-3289-8CA7-0A5A-0833319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Array’s </a:t>
            </a:r>
            <a:r>
              <a:rPr lang="en-US" dirty="0" err="1"/>
              <a:t>doorlopen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127C1-65A1-AFFE-7E60-E890BF1D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28194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Array </a:t>
            </a:r>
            <a:r>
              <a:rPr lang="en-US" dirty="0" err="1"/>
              <a:t>doorlopen</a:t>
            </a:r>
            <a:endParaRPr lang="en-US" dirty="0"/>
          </a:p>
          <a:p>
            <a:pPr lvl="1"/>
            <a:r>
              <a:rPr lang="en-US" dirty="0"/>
              <a:t>For – </a:t>
            </a:r>
            <a:r>
              <a:rPr lang="en-US" dirty="0" err="1"/>
              <a:t>lus</a:t>
            </a:r>
            <a:endParaRPr lang="en-US" dirty="0"/>
          </a:p>
          <a:p>
            <a:pPr lvl="1"/>
            <a:r>
              <a:rPr lang="en-US" dirty="0"/>
              <a:t>While –</a:t>
            </a:r>
            <a:r>
              <a:rPr lang="en-US" dirty="0" err="1"/>
              <a:t>lus</a:t>
            </a:r>
            <a:endParaRPr lang="en-US" dirty="0"/>
          </a:p>
          <a:p>
            <a:r>
              <a:rPr lang="en-US" dirty="0"/>
              <a:t>Bij beide </a:t>
            </a:r>
            <a:r>
              <a:rPr lang="en-US" dirty="0" err="1"/>
              <a:t>methoden</a:t>
            </a:r>
            <a:r>
              <a:rPr lang="en-US" dirty="0"/>
              <a:t> gebruikt je de </a:t>
            </a:r>
            <a:r>
              <a:rPr lang="en-US" b="1" dirty="0">
                <a:solidFill>
                  <a:srgbClr val="FFC000"/>
                </a:solidFill>
              </a:rPr>
              <a:t>index</a:t>
            </a:r>
            <a:r>
              <a:rPr lang="en-US" dirty="0"/>
              <a:t> om de </a:t>
            </a:r>
            <a:r>
              <a:rPr lang="en-US" dirty="0" err="1"/>
              <a:t>elementen</a:t>
            </a:r>
            <a:r>
              <a:rPr lang="en-US" dirty="0"/>
              <a:t> in de array </a:t>
            </a:r>
            <a:r>
              <a:rPr lang="en-US" dirty="0" err="1"/>
              <a:t>te</a:t>
            </a:r>
            <a:r>
              <a:rPr lang="en-US" dirty="0"/>
              <a:t> kunnen </a:t>
            </a:r>
            <a:r>
              <a:rPr lang="en-US" dirty="0" err="1"/>
              <a:t>raadplegen</a:t>
            </a:r>
            <a:r>
              <a:rPr lang="en-US" dirty="0"/>
              <a:t>.</a:t>
            </a:r>
          </a:p>
          <a:p>
            <a:r>
              <a:rPr lang="en-US" dirty="0" err="1"/>
              <a:t>Constante</a:t>
            </a:r>
            <a:endParaRPr lang="en-US" dirty="0"/>
          </a:p>
          <a:p>
            <a:pPr lvl="1"/>
            <a:r>
              <a:rPr lang="en-US" dirty="0"/>
              <a:t>Een </a:t>
            </a:r>
            <a:r>
              <a:rPr lang="en-US" dirty="0" err="1"/>
              <a:t>variabele</a:t>
            </a:r>
            <a:r>
              <a:rPr lang="en-US" dirty="0"/>
              <a:t> die </a:t>
            </a:r>
            <a:r>
              <a:rPr lang="en-US" dirty="0" err="1"/>
              <a:t>gedurende</a:t>
            </a:r>
            <a:r>
              <a:rPr lang="en-US" dirty="0"/>
              <a:t> de </a:t>
            </a:r>
            <a:r>
              <a:rPr lang="en-US" dirty="0" err="1"/>
              <a:t>uitvoer</a:t>
            </a:r>
            <a:r>
              <a:rPr lang="en-US" dirty="0"/>
              <a:t> van het </a:t>
            </a:r>
            <a:r>
              <a:rPr lang="en-US" dirty="0" err="1"/>
              <a:t>programma</a:t>
            </a:r>
            <a:r>
              <a:rPr lang="en-US" dirty="0"/>
              <a:t> niet </a:t>
            </a:r>
            <a:r>
              <a:rPr lang="en-US" dirty="0" err="1"/>
              <a:t>veranderd</a:t>
            </a:r>
            <a:r>
              <a:rPr lang="en-US" dirty="0"/>
              <a:t> van waarde.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5CCAC-8140-74FB-266C-E7837CB2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91" y="1828800"/>
            <a:ext cx="3759809" cy="5065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ED0436-D0FE-E752-AE3C-FE293064D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586" y="1828763"/>
            <a:ext cx="5286414" cy="5029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E573A2-B883-25CB-D9DC-A7628ECB7E6D}"/>
              </a:ext>
            </a:extLst>
          </p:cNvPr>
          <p:cNvSpPr txBox="1"/>
          <p:nvPr/>
        </p:nvSpPr>
        <p:spPr>
          <a:xfrm>
            <a:off x="5257800" y="2831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Constante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408655-278C-466A-4BB1-5523DCA6FF6E}"/>
              </a:ext>
            </a:extLst>
          </p:cNvPr>
          <p:cNvCxnSpPr/>
          <p:nvPr/>
        </p:nvCxnSpPr>
        <p:spPr>
          <a:xfrm>
            <a:off x="4724400" y="3048000"/>
            <a:ext cx="56201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2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6936-2BD3-176A-8461-D9E7527E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bestanden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B5B-E5E0-64DE-2F6F-CE5A9E45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1680"/>
            <a:ext cx="4800600" cy="4770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Bestanden</a:t>
            </a:r>
          </a:p>
          <a:p>
            <a:pPr lvl="1"/>
            <a:r>
              <a:rPr lang="en-US" dirty="0"/>
              <a:t>Er zijn </a:t>
            </a:r>
            <a:r>
              <a:rPr lang="en-US" dirty="0" err="1"/>
              <a:t>speciale</a:t>
            </a:r>
            <a:r>
              <a:rPr lang="en-US" dirty="0"/>
              <a:t> </a:t>
            </a:r>
            <a:r>
              <a:rPr lang="en-US" dirty="0" err="1"/>
              <a:t>blokken</a:t>
            </a:r>
            <a:r>
              <a:rPr lang="en-US" dirty="0"/>
              <a:t> in </a:t>
            </a:r>
            <a:r>
              <a:rPr lang="en-US" dirty="0" err="1"/>
              <a:t>Flowgorithm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werken met bestanden</a:t>
            </a:r>
          </a:p>
          <a:p>
            <a:pPr lvl="1"/>
            <a:r>
              <a:rPr lang="en-US" dirty="0" err="1"/>
              <a:t>Volgorde</a:t>
            </a:r>
            <a:r>
              <a:rPr lang="en-US" dirty="0"/>
              <a:t> van werken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Open-</a:t>
            </a:r>
            <a:r>
              <a:rPr lang="en-US" dirty="0" err="1">
                <a:solidFill>
                  <a:srgbClr val="FFC000"/>
                </a:solidFill>
              </a:rPr>
              <a:t>blok</a:t>
            </a:r>
            <a:r>
              <a:rPr lang="en-US" dirty="0"/>
              <a:t>: File openen (read of write modus)</a:t>
            </a:r>
          </a:p>
          <a:p>
            <a:pPr lvl="2"/>
            <a:r>
              <a:rPr lang="en-US" dirty="0" err="1"/>
              <a:t>Bewerking</a:t>
            </a:r>
            <a:r>
              <a:rPr lang="en-US" dirty="0"/>
              <a:t> </a:t>
            </a:r>
            <a:r>
              <a:rPr lang="en-US" dirty="0" err="1"/>
              <a:t>uitvoeren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read-</a:t>
            </a:r>
            <a:r>
              <a:rPr lang="en-US" dirty="0"/>
              <a:t> of </a:t>
            </a:r>
            <a:r>
              <a:rPr lang="en-US" dirty="0">
                <a:solidFill>
                  <a:srgbClr val="FFC000"/>
                </a:solidFill>
              </a:rPr>
              <a:t>write-</a:t>
            </a:r>
            <a:r>
              <a:rPr lang="en-US" dirty="0" err="1">
                <a:solidFill>
                  <a:srgbClr val="FFC000"/>
                </a:solidFill>
              </a:rPr>
              <a:t>blok</a:t>
            </a:r>
            <a:r>
              <a:rPr lang="en-US" dirty="0"/>
              <a:t> voor een </a:t>
            </a:r>
            <a:r>
              <a:rPr lang="en-US" dirty="0" err="1"/>
              <a:t>tekst</a:t>
            </a:r>
            <a:r>
              <a:rPr lang="en-US" dirty="0"/>
              <a:t>-regel</a:t>
            </a:r>
          </a:p>
          <a:p>
            <a:pPr lvl="2"/>
            <a:r>
              <a:rPr lang="en-US" dirty="0"/>
              <a:t>Close-</a:t>
            </a:r>
            <a:r>
              <a:rPr lang="en-US" dirty="0" err="1"/>
              <a:t>blok</a:t>
            </a:r>
            <a:r>
              <a:rPr lang="en-US" dirty="0"/>
              <a:t>: File </a:t>
            </a:r>
            <a:r>
              <a:rPr lang="en-US" dirty="0" err="1"/>
              <a:t>afsluiten</a:t>
            </a:r>
            <a:r>
              <a:rPr lang="en-US" dirty="0"/>
              <a:t> </a:t>
            </a:r>
          </a:p>
          <a:p>
            <a:r>
              <a:rPr lang="en-US" dirty="0" err="1"/>
              <a:t>Functie</a:t>
            </a:r>
            <a:endParaRPr lang="en-US" dirty="0"/>
          </a:p>
          <a:p>
            <a:pPr lvl="1"/>
            <a:r>
              <a:rPr lang="en-US" dirty="0"/>
              <a:t>De </a:t>
            </a:r>
            <a:r>
              <a:rPr lang="en-US" dirty="0" err="1"/>
              <a:t>functie</a:t>
            </a:r>
            <a:r>
              <a:rPr lang="en-US" dirty="0">
                <a:solidFill>
                  <a:srgbClr val="FFC000"/>
                </a:solidFill>
              </a:rPr>
              <a:t> EOF()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gebruikt om het </a:t>
            </a:r>
            <a:r>
              <a:rPr lang="en-US" dirty="0" err="1"/>
              <a:t>einde</a:t>
            </a:r>
            <a:r>
              <a:rPr lang="en-US" dirty="0"/>
              <a:t> van een file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constateren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Dit </a:t>
            </a:r>
            <a:r>
              <a:rPr lang="en-US" dirty="0" err="1"/>
              <a:t>wordt</a:t>
            </a:r>
            <a:r>
              <a:rPr lang="en-US" dirty="0"/>
              <a:t> gebruikt in een </a:t>
            </a:r>
            <a:r>
              <a:rPr lang="en-US" dirty="0">
                <a:solidFill>
                  <a:srgbClr val="FFC000"/>
                </a:solidFill>
              </a:rPr>
              <a:t>While-</a:t>
            </a:r>
            <a:r>
              <a:rPr lang="en-US" dirty="0" err="1">
                <a:solidFill>
                  <a:srgbClr val="FFC000"/>
                </a:solidFill>
              </a:rPr>
              <a:t>blok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men niet </a:t>
            </a:r>
            <a:r>
              <a:rPr lang="en-US" dirty="0" err="1"/>
              <a:t>weet</a:t>
            </a:r>
            <a:r>
              <a:rPr lang="en-US" dirty="0"/>
              <a:t> uit </a:t>
            </a:r>
            <a:r>
              <a:rPr lang="en-US" dirty="0" err="1"/>
              <a:t>hoeveel</a:t>
            </a:r>
            <a:r>
              <a:rPr lang="en-US" dirty="0"/>
              <a:t> regels het bestand </a:t>
            </a:r>
            <a:r>
              <a:rPr lang="en-US" dirty="0" err="1"/>
              <a:t>bestaat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FF8C8-284F-5538-DE6D-9B915B3D1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05" y="1752600"/>
            <a:ext cx="3006595" cy="2080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706CD-C46E-3C93-222C-98E8182A8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826" y="1835713"/>
            <a:ext cx="2927174" cy="50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81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Einde</a:t>
            </a:r>
            <a:r>
              <a:rPr lang="en-US" dirty="0"/>
              <a:t>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00843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/>
          <a:lstStyle/>
          <a:p>
            <a:r>
              <a:rPr lang="en-US" b="1" dirty="0" err="1"/>
              <a:t>Algoritmen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1680"/>
            <a:ext cx="5257800" cy="4206240"/>
          </a:xfrm>
        </p:spPr>
        <p:txBody>
          <a:bodyPr/>
          <a:lstStyle/>
          <a:p>
            <a:r>
              <a:rPr lang="nl-NL" sz="2400" dirty="0"/>
              <a:t>Algoritmen zijn de stappen die gedaan moeten worden om een bepaald doel te bereiken of een probleem op te lossen.</a:t>
            </a:r>
          </a:p>
          <a:p>
            <a:r>
              <a:rPr lang="nl-NL" sz="2400" dirty="0"/>
              <a:t>Tekstvorm</a:t>
            </a:r>
          </a:p>
          <a:p>
            <a:pPr lvl="1"/>
            <a:r>
              <a:rPr lang="nl-NL" dirty="0"/>
              <a:t>Kook recept</a:t>
            </a:r>
          </a:p>
          <a:p>
            <a:r>
              <a:rPr lang="nl-NL" sz="2400" dirty="0"/>
              <a:t>Afbeeldingen</a:t>
            </a:r>
          </a:p>
          <a:p>
            <a:pPr lvl="1"/>
            <a:r>
              <a:rPr lang="nl-NL" dirty="0"/>
              <a:t>De instructies voor het in elkaar zetten van een kast.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14297"/>
            <a:ext cx="6192114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/>
          <a:lstStyle/>
          <a:p>
            <a:r>
              <a:rPr lang="en-US" b="1" dirty="0"/>
              <a:t>Wat zijn </a:t>
            </a:r>
            <a:r>
              <a:rPr lang="en-US" b="1" dirty="0" err="1"/>
              <a:t>stroomdiagrammen</a:t>
            </a:r>
            <a:r>
              <a:rPr lang="en-US" b="1" dirty="0"/>
              <a:t>?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1680"/>
            <a:ext cx="11734800" cy="4206240"/>
          </a:xfrm>
        </p:spPr>
        <p:txBody>
          <a:bodyPr/>
          <a:lstStyle/>
          <a:p>
            <a:r>
              <a:rPr lang="nl-NL" sz="2400" dirty="0"/>
              <a:t>Stroomdiagrammen (Flow </a:t>
            </a:r>
            <a:r>
              <a:rPr lang="nl-NL" sz="2400" dirty="0" err="1"/>
              <a:t>Charts</a:t>
            </a:r>
            <a:r>
              <a:rPr lang="nl-NL" sz="2400" dirty="0"/>
              <a:t>) zijn schematische weergaven van een algoritme.</a:t>
            </a:r>
          </a:p>
          <a:p>
            <a:r>
              <a:rPr lang="en-US" sz="2400" dirty="0"/>
              <a:t>Flow charts </a:t>
            </a:r>
            <a:r>
              <a:rPr lang="en-US" sz="2400" dirty="0" err="1"/>
              <a:t>bestaan</a:t>
            </a:r>
            <a:r>
              <a:rPr lang="en-US" sz="2400" dirty="0"/>
              <a:t> uit </a:t>
            </a:r>
            <a:r>
              <a:rPr lang="en-US" sz="2400" dirty="0" err="1"/>
              <a:t>verschillende</a:t>
            </a:r>
            <a:r>
              <a:rPr lang="en-US" sz="2400" dirty="0"/>
              <a:t> </a:t>
            </a:r>
            <a:r>
              <a:rPr lang="en-US" sz="2400" dirty="0" err="1"/>
              <a:t>blokken</a:t>
            </a:r>
            <a:r>
              <a:rPr lang="en-US" sz="2400" dirty="0"/>
              <a:t> </a:t>
            </a:r>
            <a:r>
              <a:rPr lang="en-US" sz="2400" dirty="0" err="1"/>
              <a:t>verbonden</a:t>
            </a:r>
            <a:r>
              <a:rPr lang="en-US" sz="2400" dirty="0"/>
              <a:t> met </a:t>
            </a:r>
            <a:r>
              <a:rPr lang="en-US" sz="2400" dirty="0" err="1"/>
              <a:t>één</a:t>
            </a:r>
            <a:r>
              <a:rPr lang="en-US" sz="2400" dirty="0"/>
              <a:t> of </a:t>
            </a:r>
            <a:r>
              <a:rPr lang="en-US" sz="2400" dirty="0" err="1"/>
              <a:t>meerdere</a:t>
            </a:r>
            <a:r>
              <a:rPr lang="en-US" sz="2400" dirty="0"/>
              <a:t> </a:t>
            </a:r>
            <a:r>
              <a:rPr lang="en-US" sz="2400" dirty="0" err="1"/>
              <a:t>pijlen</a:t>
            </a:r>
            <a:r>
              <a:rPr lang="en-US" sz="2400" dirty="0"/>
              <a:t> die het </a:t>
            </a:r>
            <a:r>
              <a:rPr lang="en-US" sz="2400" dirty="0" err="1"/>
              <a:t>verloop</a:t>
            </a:r>
            <a:r>
              <a:rPr lang="en-US" sz="2400" dirty="0"/>
              <a:t> de Instructies </a:t>
            </a:r>
            <a:r>
              <a:rPr lang="en-US" sz="2400" dirty="0" err="1"/>
              <a:t>weergeven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Stroomdiagrammen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 niet alleen voor </a:t>
            </a:r>
            <a:r>
              <a:rPr lang="en-US" sz="2400" dirty="0" err="1"/>
              <a:t>programma’s</a:t>
            </a:r>
            <a:r>
              <a:rPr lang="en-US" sz="2400" dirty="0"/>
              <a:t> gebruikt maar ook om andere sort </a:t>
            </a:r>
            <a:r>
              <a:rPr lang="en-US" sz="2400" dirty="0" err="1"/>
              <a:t>algoritmen</a:t>
            </a:r>
            <a:r>
              <a:rPr lang="en-US" sz="2400" dirty="0"/>
              <a:t> </a:t>
            </a:r>
            <a:r>
              <a:rPr lang="en-US" sz="2400" dirty="0" err="1"/>
              <a:t>schematisch</a:t>
            </a:r>
            <a:r>
              <a:rPr lang="en-US" sz="2400" dirty="0"/>
              <a:t> </a:t>
            </a:r>
            <a:r>
              <a:rPr lang="en-US" sz="2400" dirty="0" err="1"/>
              <a:t>weer</a:t>
            </a:r>
            <a:r>
              <a:rPr lang="en-US" sz="2400" dirty="0"/>
              <a:t> </a:t>
            </a:r>
            <a:r>
              <a:rPr lang="en-US" sz="2400" dirty="0" err="1"/>
              <a:t>tegeven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/>
          <a:lstStyle/>
          <a:p>
            <a:r>
              <a:rPr lang="nl-NL" dirty="0"/>
              <a:t>“</a:t>
            </a:r>
            <a:r>
              <a:rPr lang="nl-NL" dirty="0" err="1"/>
              <a:t>Hello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”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1680"/>
            <a:ext cx="6324600" cy="4560570"/>
          </a:xfrm>
        </p:spPr>
        <p:txBody>
          <a:bodyPr/>
          <a:lstStyle/>
          <a:p>
            <a:r>
              <a:rPr lang="nl-NL" dirty="0"/>
              <a:t>In deze lessen gaat gewerkt worden met </a:t>
            </a:r>
            <a:r>
              <a:rPr lang="nl-NL" dirty="0" err="1"/>
              <a:t>Flowgoritme</a:t>
            </a:r>
            <a:r>
              <a:rPr lang="nl-NL" dirty="0"/>
              <a:t>.</a:t>
            </a:r>
          </a:p>
          <a:p>
            <a:r>
              <a:rPr lang="nl-NL" dirty="0"/>
              <a:t>Hiernaast zie je een flow </a:t>
            </a:r>
            <a:r>
              <a:rPr lang="nl-NL" dirty="0" err="1"/>
              <a:t>chart</a:t>
            </a:r>
            <a:r>
              <a:rPr lang="nl-NL" dirty="0"/>
              <a:t> gemaakt met dit programma om de tekst “</a:t>
            </a:r>
            <a:r>
              <a:rPr lang="nl-NL" dirty="0" err="1"/>
              <a:t>Hello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” op het computerscherm te tonen.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098040"/>
            <a:ext cx="5162550" cy="44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/>
          <a:lstStyle/>
          <a:p>
            <a:r>
              <a:rPr lang="en-US" dirty="0" err="1"/>
              <a:t>Flowgoritme</a:t>
            </a:r>
            <a:r>
              <a:rPr lang="en-US" dirty="0"/>
              <a:t> </a:t>
            </a:r>
            <a:r>
              <a:rPr lang="en-US" dirty="0" err="1"/>
              <a:t>gesprekken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1680"/>
            <a:ext cx="5105400" cy="4206240"/>
          </a:xfrm>
        </p:spPr>
        <p:txBody>
          <a:bodyPr/>
          <a:lstStyle/>
          <a:p>
            <a:r>
              <a:rPr lang="nl-NL" sz="2400" dirty="0"/>
              <a:t>In </a:t>
            </a:r>
            <a:r>
              <a:rPr lang="nl-NL" sz="2400" dirty="0" err="1"/>
              <a:t>Flowgoritme</a:t>
            </a:r>
            <a:r>
              <a:rPr lang="nl-NL" sz="2400" dirty="0"/>
              <a:t> wordt de input en output van een programma als een gesprek in een Messenger getoond.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666999"/>
            <a:ext cx="5072791" cy="3129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4920284"/>
            <a:ext cx="15335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9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>
            <a:normAutofit/>
          </a:bodyPr>
          <a:lstStyle/>
          <a:p>
            <a:r>
              <a:rPr lang="en-US" b="1" dirty="0" err="1"/>
              <a:t>Sequentie</a:t>
            </a:r>
            <a:r>
              <a:rPr lang="en-US" sz="2400" b="1" i="1" dirty="0"/>
              <a:t>, in </a:t>
            </a:r>
            <a:r>
              <a:rPr lang="en-US" sz="2400" b="1" i="1" dirty="0" err="1"/>
              <a:t>volgorder</a:t>
            </a:r>
            <a:r>
              <a:rPr lang="en-US" sz="2400" b="1" i="1" dirty="0"/>
              <a:t>.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1680"/>
            <a:ext cx="7620000" cy="4409744"/>
          </a:xfrm>
        </p:spPr>
        <p:txBody>
          <a:bodyPr>
            <a:normAutofit/>
          </a:bodyPr>
          <a:lstStyle/>
          <a:p>
            <a:r>
              <a:rPr lang="nl-NL" dirty="0"/>
              <a:t>Het uitvoeren van de opdrachten gebeurt in sequentie (volgorde) van </a:t>
            </a:r>
            <a:r>
              <a:rPr lang="nl-NL" dirty="0" err="1"/>
              <a:t>Main</a:t>
            </a:r>
            <a:r>
              <a:rPr lang="nl-NL" dirty="0"/>
              <a:t>/Start/Boven naar End/Stop/Beneden.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1995488"/>
            <a:ext cx="3676185" cy="471011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686800" y="2760854"/>
            <a:ext cx="0" cy="3258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/>
          <a:lstStyle/>
          <a:p>
            <a:r>
              <a:rPr lang="nl-NL" dirty="0"/>
              <a:t>Variabelen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11680"/>
            <a:ext cx="6172200" cy="4206240"/>
          </a:xfrm>
        </p:spPr>
        <p:txBody>
          <a:bodyPr/>
          <a:lstStyle/>
          <a:p>
            <a:r>
              <a:rPr lang="nl-NL" dirty="0"/>
              <a:t>Gegevens worden in een computerprogramma opgeslagen in </a:t>
            </a:r>
            <a:r>
              <a:rPr lang="nl-NL" b="1" dirty="0">
                <a:solidFill>
                  <a:schemeClr val="bg1"/>
                </a:solidFill>
              </a:rPr>
              <a:t>variabelen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/>
              <a:t>(Engels: </a:t>
            </a:r>
            <a:r>
              <a:rPr lang="nl-NL" b="1" dirty="0" err="1">
                <a:solidFill>
                  <a:schemeClr val="bg1"/>
                </a:solidFill>
              </a:rPr>
              <a:t>variable</a:t>
            </a:r>
            <a:r>
              <a:rPr lang="nl-NL" dirty="0"/>
              <a:t>). </a:t>
            </a:r>
          </a:p>
          <a:p>
            <a:r>
              <a:rPr lang="nl-NL" b="1" dirty="0"/>
              <a:t>Declareren </a:t>
            </a:r>
            <a:r>
              <a:rPr lang="nl-NL" dirty="0"/>
              <a:t>(</a:t>
            </a:r>
            <a:r>
              <a:rPr lang="nl-NL" b="1" dirty="0" err="1">
                <a:solidFill>
                  <a:schemeClr val="bg1"/>
                </a:solidFill>
              </a:rPr>
              <a:t>to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declare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een nieuwe variabele eerst </a:t>
            </a:r>
            <a:r>
              <a:rPr lang="nl-NL" i="1" dirty="0"/>
              <a:t>aanmaken</a:t>
            </a:r>
            <a:r>
              <a:rPr lang="nl-NL" dirty="0"/>
              <a:t> of wel ruimte in het werkgeheugen  (RAM) reserveren onder een gegeven naam (</a:t>
            </a:r>
            <a:r>
              <a:rPr lang="nl-NL" i="1" dirty="0"/>
              <a:t>gekoppeld aan een geheugen adres</a:t>
            </a:r>
            <a:r>
              <a:rPr lang="nl-NL" dirty="0"/>
              <a:t>).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dirty="0"/>
              <a:t>Toekennen</a:t>
            </a:r>
            <a:r>
              <a:rPr lang="nl-NL" dirty="0"/>
              <a:t> (</a:t>
            </a:r>
            <a:r>
              <a:rPr lang="nl-NL" b="1" i="1" dirty="0" err="1">
                <a:solidFill>
                  <a:schemeClr val="bg1"/>
                </a:solidFill>
              </a:rPr>
              <a:t>assign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Een waarde geven aan de variabele, of wel een feit , in de vorm van een getal, teken of tekst, opslaan op het geheugen adres.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35250"/>
            <a:ext cx="5168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4176"/>
            <a:ext cx="11201399" cy="1508760"/>
          </a:xfrm>
        </p:spPr>
        <p:txBody>
          <a:bodyPr/>
          <a:lstStyle/>
          <a:p>
            <a:r>
              <a:rPr lang="en-US" b="1" dirty="0"/>
              <a:t>Code conventions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11680"/>
            <a:ext cx="7620000" cy="440974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Afspraken over naamgeving </a:t>
            </a:r>
            <a:r>
              <a:rPr lang="nl-NL" b="1" dirty="0"/>
              <a:t>(</a:t>
            </a:r>
            <a:r>
              <a:rPr lang="nl-NL" b="1" dirty="0" err="1"/>
              <a:t>Naming</a:t>
            </a:r>
            <a:r>
              <a:rPr lang="nl-NL" b="1" dirty="0"/>
              <a:t> </a:t>
            </a:r>
            <a:r>
              <a:rPr lang="nl-NL" b="1" dirty="0" err="1"/>
              <a:t>conventions</a:t>
            </a:r>
            <a:r>
              <a:rPr lang="nl-NL" b="1" dirty="0"/>
              <a:t>)</a:t>
            </a:r>
            <a:r>
              <a:rPr lang="nl-NL" dirty="0"/>
              <a:t>. </a:t>
            </a:r>
          </a:p>
          <a:p>
            <a:pPr lvl="1"/>
            <a:r>
              <a:rPr lang="nl-NL" dirty="0"/>
              <a:t>Dat zijn afspraken voor het kiezen van de namen voor (bijvoorbeeld) variabelen, functies/</a:t>
            </a:r>
            <a:r>
              <a:rPr lang="nl-NL" dirty="0" err="1"/>
              <a:t>methods</a:t>
            </a:r>
            <a:r>
              <a:rPr lang="nl-NL" dirty="0"/>
              <a:t>, classes en objecten in een programmeertaal. Zijn deels afhankelijk van de programmeertaal.</a:t>
            </a:r>
          </a:p>
          <a:p>
            <a:r>
              <a:rPr lang="nl-NL" dirty="0"/>
              <a:t>Camelcase notatie, wordt gebruikt voor onder andere variabelen</a:t>
            </a:r>
          </a:p>
          <a:p>
            <a:pPr lvl="1"/>
            <a:r>
              <a:rPr lang="nl-NL" dirty="0"/>
              <a:t>Begint met kleine letters, elk volgend woord in de variabele naam begint met een hoofdletter.</a:t>
            </a:r>
          </a:p>
          <a:p>
            <a:pPr lvl="1"/>
            <a:r>
              <a:rPr lang="nl-NL" dirty="0"/>
              <a:t>Constanten, zijn variabelen waarvan de waarde niet veranderd tijdens de uitvoer van het programma. Deze zijn altijd helemaal in HOOFDLETTERS geschreven.</a:t>
            </a:r>
          </a:p>
          <a:p>
            <a:pPr lvl="1"/>
            <a:r>
              <a:rPr lang="nl-NL" dirty="0"/>
              <a:t>Functies/</a:t>
            </a:r>
            <a:r>
              <a:rPr lang="nl-NL" dirty="0" err="1"/>
              <a:t>Methods</a:t>
            </a:r>
            <a:r>
              <a:rPr lang="nl-NL" dirty="0"/>
              <a:t>, Classes beginnen altijd met een Hoofdletter.</a:t>
            </a:r>
          </a:p>
          <a:p>
            <a:r>
              <a:rPr lang="nl-NL" dirty="0"/>
              <a:t>Een algemene afspraak is dat een variabele naam duidelijk maakt wat er in opgeslagen is.</a:t>
            </a:r>
          </a:p>
          <a:p>
            <a:r>
              <a:rPr lang="nl-NL" dirty="0"/>
              <a:t>Goed leesbaar zijn en niet onnodig lang.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3352800"/>
            <a:ext cx="34747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0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2067</TotalTime>
  <Words>1425</Words>
  <Application>Microsoft Office PowerPoint</Application>
  <PresentationFormat>Widescreen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Wingdings</vt:lpstr>
      <vt:lpstr>Banded</vt:lpstr>
      <vt:lpstr>Stroomdiagrammen</vt:lpstr>
      <vt:lpstr>Wat een computer doet</vt:lpstr>
      <vt:lpstr>Algoritmen</vt:lpstr>
      <vt:lpstr>Wat zijn stroomdiagrammen? </vt:lpstr>
      <vt:lpstr>“Hello world”</vt:lpstr>
      <vt:lpstr>Flowgoritme gesprekken</vt:lpstr>
      <vt:lpstr>Sequentie, in volgorder. </vt:lpstr>
      <vt:lpstr>Variabelen</vt:lpstr>
      <vt:lpstr>Code conventions </vt:lpstr>
      <vt:lpstr>Type variabele </vt:lpstr>
      <vt:lpstr>Declareren en Toekennen </vt:lpstr>
      <vt:lpstr>Toekennen met input </vt:lpstr>
      <vt:lpstr>Gegevens combineren, concatenate. </vt:lpstr>
      <vt:lpstr>Rekenen met variabelen</vt:lpstr>
      <vt:lpstr>Good practices</vt:lpstr>
      <vt:lpstr>Selectie, if … then… else …</vt:lpstr>
      <vt:lpstr>iteratie</vt:lpstr>
      <vt:lpstr>Functies</vt:lpstr>
      <vt:lpstr>Taken = Procedures-functies-methods</vt:lpstr>
      <vt:lpstr>Assign-functie</vt:lpstr>
      <vt:lpstr>Call-functie</vt:lpstr>
      <vt:lpstr>recursie-Functies</vt:lpstr>
      <vt:lpstr>Array’s</vt:lpstr>
      <vt:lpstr>Array’s doorlopen</vt:lpstr>
      <vt:lpstr>Files - bestanden</vt:lpstr>
      <vt:lpstr>Einde!</vt:lpstr>
    </vt:vector>
  </TitlesOfParts>
  <Company>Colegio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1 ICT</dc:title>
  <dc:creator>ES</dc:creator>
  <cp:lastModifiedBy>Robert Ellis</cp:lastModifiedBy>
  <cp:revision>166</cp:revision>
  <dcterms:created xsi:type="dcterms:W3CDTF">2006-08-17T12:06:31Z</dcterms:created>
  <dcterms:modified xsi:type="dcterms:W3CDTF">2023-11-29T13:53:19Z</dcterms:modified>
</cp:coreProperties>
</file>